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Alexandria Semi Bold" panose="020B0604020202020204" charset="-78"/>
      <p:regular r:id="rId14"/>
    </p:embeddedFont>
    <p:embeddedFont>
      <p:font typeface="Sora Light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vpriya47@gmail.com" userId="1137a3f2f3bee762" providerId="LiveId" clId="{9D0DFF28-9D93-4394-ABDD-CAE4278C0AFC}"/>
    <pc:docChg chg="custSel addSld modSld">
      <pc:chgData name="nvpriya47@gmail.com" userId="1137a3f2f3bee762" providerId="LiveId" clId="{9D0DFF28-9D93-4394-ABDD-CAE4278C0AFC}" dt="2026-01-08T07:48:20.063" v="66" actId="1076"/>
      <pc:docMkLst>
        <pc:docMk/>
      </pc:docMkLst>
      <pc:sldChg chg="modSp mod">
        <pc:chgData name="nvpriya47@gmail.com" userId="1137a3f2f3bee762" providerId="LiveId" clId="{9D0DFF28-9D93-4394-ABDD-CAE4278C0AFC}" dt="2026-01-08T07:44:50.898" v="10" actId="113"/>
        <pc:sldMkLst>
          <pc:docMk/>
          <pc:sldMk cId="0" sldId="259"/>
        </pc:sldMkLst>
        <pc:spChg chg="mod">
          <ac:chgData name="nvpriya47@gmail.com" userId="1137a3f2f3bee762" providerId="LiveId" clId="{9D0DFF28-9D93-4394-ABDD-CAE4278C0AFC}" dt="2026-01-08T07:44:50.898" v="10" actId="113"/>
          <ac:spMkLst>
            <pc:docMk/>
            <pc:sldMk cId="0" sldId="259"/>
            <ac:spMk id="2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4:50.898" v="10" actId="113"/>
          <ac:spMkLst>
            <pc:docMk/>
            <pc:sldMk cId="0" sldId="259"/>
            <ac:spMk id="3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4:50.898" v="10" actId="113"/>
          <ac:spMkLst>
            <pc:docMk/>
            <pc:sldMk cId="0" sldId="259"/>
            <ac:spMk id="5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4:50.898" v="10" actId="113"/>
          <ac:spMkLst>
            <pc:docMk/>
            <pc:sldMk cId="0" sldId="259"/>
            <ac:spMk id="6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4:27.787" v="5" actId="207"/>
          <ac:spMkLst>
            <pc:docMk/>
            <pc:sldMk cId="0" sldId="259"/>
            <ac:spMk id="8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4:50.898" v="10" actId="113"/>
          <ac:spMkLst>
            <pc:docMk/>
            <pc:sldMk cId="0" sldId="259"/>
            <ac:spMk id="9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4:50.898" v="10" actId="113"/>
          <ac:spMkLst>
            <pc:docMk/>
            <pc:sldMk cId="0" sldId="259"/>
            <ac:spMk id="10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4:50.898" v="10" actId="113"/>
          <ac:spMkLst>
            <pc:docMk/>
            <pc:sldMk cId="0" sldId="259"/>
            <ac:spMk id="11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4:50.898" v="10" actId="113"/>
          <ac:spMkLst>
            <pc:docMk/>
            <pc:sldMk cId="0" sldId="259"/>
            <ac:spMk id="12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4:50.898" v="10" actId="113"/>
          <ac:spMkLst>
            <pc:docMk/>
            <pc:sldMk cId="0" sldId="259"/>
            <ac:spMk id="15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4:50.898" v="10" actId="113"/>
          <ac:spMkLst>
            <pc:docMk/>
            <pc:sldMk cId="0" sldId="259"/>
            <ac:spMk id="19" creationId="{00000000-0000-0000-0000-000000000000}"/>
          </ac:spMkLst>
        </pc:spChg>
      </pc:sldChg>
      <pc:sldChg chg="delSp modSp mod">
        <pc:chgData name="nvpriya47@gmail.com" userId="1137a3f2f3bee762" providerId="LiveId" clId="{9D0DFF28-9D93-4394-ABDD-CAE4278C0AFC}" dt="2026-01-08T07:46:39.405" v="26" actId="1076"/>
        <pc:sldMkLst>
          <pc:docMk/>
          <pc:sldMk cId="0" sldId="260"/>
        </pc:sldMkLst>
        <pc:spChg chg="mod">
          <ac:chgData name="nvpriya47@gmail.com" userId="1137a3f2f3bee762" providerId="LiveId" clId="{9D0DFF28-9D93-4394-ABDD-CAE4278C0AFC}" dt="2026-01-08T07:45:59.718" v="17" actId="14100"/>
          <ac:spMkLst>
            <pc:docMk/>
            <pc:sldMk cId="0" sldId="260"/>
            <ac:spMk id="2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5:59.718" v="17" actId="14100"/>
          <ac:spMkLst>
            <pc:docMk/>
            <pc:sldMk cId="0" sldId="260"/>
            <ac:spMk id="3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5:59.718" v="17" actId="14100"/>
          <ac:spMkLst>
            <pc:docMk/>
            <pc:sldMk cId="0" sldId="260"/>
            <ac:spMk id="4" creationId="{00000000-0000-0000-0000-000000000000}"/>
          </ac:spMkLst>
        </pc:spChg>
        <pc:spChg chg="del mod">
          <ac:chgData name="nvpriya47@gmail.com" userId="1137a3f2f3bee762" providerId="LiveId" clId="{9D0DFF28-9D93-4394-ABDD-CAE4278C0AFC}" dt="2026-01-08T07:46:11.103" v="18" actId="478"/>
          <ac:spMkLst>
            <pc:docMk/>
            <pc:sldMk cId="0" sldId="260"/>
            <ac:spMk id="6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5:59.718" v="17" actId="14100"/>
          <ac:spMkLst>
            <pc:docMk/>
            <pc:sldMk cId="0" sldId="260"/>
            <ac:spMk id="7" creationId="{00000000-0000-0000-0000-000000000000}"/>
          </ac:spMkLst>
        </pc:spChg>
        <pc:spChg chg="del mod">
          <ac:chgData name="nvpriya47@gmail.com" userId="1137a3f2f3bee762" providerId="LiveId" clId="{9D0DFF28-9D93-4394-ABDD-CAE4278C0AFC}" dt="2026-01-08T07:46:18.815" v="20" actId="478"/>
          <ac:spMkLst>
            <pc:docMk/>
            <pc:sldMk cId="0" sldId="260"/>
            <ac:spMk id="8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6:33.019" v="23" actId="14100"/>
          <ac:spMkLst>
            <pc:docMk/>
            <pc:sldMk cId="0" sldId="260"/>
            <ac:spMk id="9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5:59.718" v="17" actId="14100"/>
          <ac:spMkLst>
            <pc:docMk/>
            <pc:sldMk cId="0" sldId="260"/>
            <ac:spMk id="10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5:59.718" v="17" actId="14100"/>
          <ac:spMkLst>
            <pc:docMk/>
            <pc:sldMk cId="0" sldId="260"/>
            <ac:spMk id="11" creationId="{00000000-0000-0000-0000-000000000000}"/>
          </ac:spMkLst>
        </pc:spChg>
        <pc:picChg chg="mod">
          <ac:chgData name="nvpriya47@gmail.com" userId="1137a3f2f3bee762" providerId="LiveId" clId="{9D0DFF28-9D93-4394-ABDD-CAE4278C0AFC}" dt="2026-01-08T07:46:23.289" v="22" actId="1076"/>
          <ac:picMkLst>
            <pc:docMk/>
            <pc:sldMk cId="0" sldId="260"/>
            <ac:picMk id="5" creationId="{00000000-0000-0000-0000-000000000000}"/>
          </ac:picMkLst>
        </pc:picChg>
        <pc:picChg chg="mod">
          <ac:chgData name="nvpriya47@gmail.com" userId="1137a3f2f3bee762" providerId="LiveId" clId="{9D0DFF28-9D93-4394-ABDD-CAE4278C0AFC}" dt="2026-01-08T07:46:39.405" v="26" actId="1076"/>
          <ac:picMkLst>
            <pc:docMk/>
            <pc:sldMk cId="0" sldId="260"/>
            <ac:picMk id="12" creationId="{00000000-0000-0000-0000-000000000000}"/>
          </ac:picMkLst>
        </pc:picChg>
      </pc:sldChg>
      <pc:sldChg chg="modSp mod">
        <pc:chgData name="nvpriya47@gmail.com" userId="1137a3f2f3bee762" providerId="LiveId" clId="{9D0DFF28-9D93-4394-ABDD-CAE4278C0AFC}" dt="2026-01-08T07:46:55.071" v="29" actId="403"/>
        <pc:sldMkLst>
          <pc:docMk/>
          <pc:sldMk cId="0" sldId="261"/>
        </pc:sldMkLst>
        <pc:spChg chg="mod">
          <ac:chgData name="nvpriya47@gmail.com" userId="1137a3f2f3bee762" providerId="LiveId" clId="{9D0DFF28-9D93-4394-ABDD-CAE4278C0AFC}" dt="2026-01-08T07:46:55.071" v="29" actId="403"/>
          <ac:spMkLst>
            <pc:docMk/>
            <pc:sldMk cId="0" sldId="261"/>
            <ac:spMk id="2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6:55.071" v="29" actId="403"/>
          <ac:spMkLst>
            <pc:docMk/>
            <pc:sldMk cId="0" sldId="261"/>
            <ac:spMk id="4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6:55.071" v="29" actId="403"/>
          <ac:spMkLst>
            <pc:docMk/>
            <pc:sldMk cId="0" sldId="261"/>
            <ac:spMk id="5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6:55.071" v="29" actId="403"/>
          <ac:spMkLst>
            <pc:docMk/>
            <pc:sldMk cId="0" sldId="261"/>
            <ac:spMk id="7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6:55.071" v="29" actId="403"/>
          <ac:spMkLst>
            <pc:docMk/>
            <pc:sldMk cId="0" sldId="261"/>
            <ac:spMk id="8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6:55.071" v="29" actId="403"/>
          <ac:spMkLst>
            <pc:docMk/>
            <pc:sldMk cId="0" sldId="261"/>
            <ac:spMk id="10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6:55.071" v="29" actId="403"/>
          <ac:spMkLst>
            <pc:docMk/>
            <pc:sldMk cId="0" sldId="261"/>
            <ac:spMk id="13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6:55.071" v="29" actId="403"/>
          <ac:spMkLst>
            <pc:docMk/>
            <pc:sldMk cId="0" sldId="261"/>
            <ac:spMk id="14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6:55.071" v="29" actId="403"/>
          <ac:spMkLst>
            <pc:docMk/>
            <pc:sldMk cId="0" sldId="261"/>
            <ac:spMk id="16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6:55.071" v="29" actId="403"/>
          <ac:spMkLst>
            <pc:docMk/>
            <pc:sldMk cId="0" sldId="261"/>
            <ac:spMk id="18" creationId="{00000000-0000-0000-0000-000000000000}"/>
          </ac:spMkLst>
        </pc:spChg>
      </pc:sldChg>
      <pc:sldChg chg="modSp mod">
        <pc:chgData name="nvpriya47@gmail.com" userId="1137a3f2f3bee762" providerId="LiveId" clId="{9D0DFF28-9D93-4394-ABDD-CAE4278C0AFC}" dt="2026-01-08T07:47:04.252" v="30" actId="113"/>
        <pc:sldMkLst>
          <pc:docMk/>
          <pc:sldMk cId="0" sldId="263"/>
        </pc:sldMkLst>
        <pc:spChg chg="mod">
          <ac:chgData name="nvpriya47@gmail.com" userId="1137a3f2f3bee762" providerId="LiveId" clId="{9D0DFF28-9D93-4394-ABDD-CAE4278C0AFC}" dt="2026-01-08T07:47:04.252" v="30" actId="113"/>
          <ac:spMkLst>
            <pc:docMk/>
            <pc:sldMk cId="0" sldId="263"/>
            <ac:spMk id="6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7:04.252" v="30" actId="113"/>
          <ac:spMkLst>
            <pc:docMk/>
            <pc:sldMk cId="0" sldId="263"/>
            <ac:spMk id="7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7:04.252" v="30" actId="113"/>
          <ac:spMkLst>
            <pc:docMk/>
            <pc:sldMk cId="0" sldId="263"/>
            <ac:spMk id="8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7:04.252" v="30" actId="113"/>
          <ac:spMkLst>
            <pc:docMk/>
            <pc:sldMk cId="0" sldId="263"/>
            <ac:spMk id="12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7:04.252" v="30" actId="113"/>
          <ac:spMkLst>
            <pc:docMk/>
            <pc:sldMk cId="0" sldId="263"/>
            <ac:spMk id="13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7:04.252" v="30" actId="113"/>
          <ac:spMkLst>
            <pc:docMk/>
            <pc:sldMk cId="0" sldId="263"/>
            <ac:spMk id="15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7:04.252" v="30" actId="113"/>
          <ac:spMkLst>
            <pc:docMk/>
            <pc:sldMk cId="0" sldId="263"/>
            <ac:spMk id="18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7:04.252" v="30" actId="113"/>
          <ac:spMkLst>
            <pc:docMk/>
            <pc:sldMk cId="0" sldId="263"/>
            <ac:spMk id="19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7:04.252" v="30" actId="113"/>
          <ac:spMkLst>
            <pc:docMk/>
            <pc:sldMk cId="0" sldId="263"/>
            <ac:spMk id="20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7:04.252" v="30" actId="113"/>
          <ac:spMkLst>
            <pc:docMk/>
            <pc:sldMk cId="0" sldId="263"/>
            <ac:spMk id="21" creationId="{00000000-0000-0000-0000-000000000000}"/>
          </ac:spMkLst>
        </pc:spChg>
      </pc:sldChg>
      <pc:sldChg chg="modSp mod">
        <pc:chgData name="nvpriya47@gmail.com" userId="1137a3f2f3bee762" providerId="LiveId" clId="{9D0DFF28-9D93-4394-ABDD-CAE4278C0AFC}" dt="2026-01-08T07:47:16.453" v="31" actId="113"/>
        <pc:sldMkLst>
          <pc:docMk/>
          <pc:sldMk cId="0" sldId="264"/>
        </pc:sldMkLst>
        <pc:spChg chg="mod">
          <ac:chgData name="nvpriya47@gmail.com" userId="1137a3f2f3bee762" providerId="LiveId" clId="{9D0DFF28-9D93-4394-ABDD-CAE4278C0AFC}" dt="2026-01-08T07:47:16.453" v="31" actId="113"/>
          <ac:spMkLst>
            <pc:docMk/>
            <pc:sldMk cId="0" sldId="264"/>
            <ac:spMk id="4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7:16.453" v="31" actId="113"/>
          <ac:spMkLst>
            <pc:docMk/>
            <pc:sldMk cId="0" sldId="264"/>
            <ac:spMk id="8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7:16.453" v="31" actId="113"/>
          <ac:spMkLst>
            <pc:docMk/>
            <pc:sldMk cId="0" sldId="264"/>
            <ac:spMk id="10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7:16.453" v="31" actId="113"/>
          <ac:spMkLst>
            <pc:docMk/>
            <pc:sldMk cId="0" sldId="264"/>
            <ac:spMk id="14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7:16.453" v="31" actId="113"/>
          <ac:spMkLst>
            <pc:docMk/>
            <pc:sldMk cId="0" sldId="264"/>
            <ac:spMk id="15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7:16.453" v="31" actId="113"/>
          <ac:spMkLst>
            <pc:docMk/>
            <pc:sldMk cId="0" sldId="264"/>
            <ac:spMk id="19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7:16.453" v="31" actId="113"/>
          <ac:spMkLst>
            <pc:docMk/>
            <pc:sldMk cId="0" sldId="264"/>
            <ac:spMk id="20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7:16.453" v="31" actId="113"/>
          <ac:spMkLst>
            <pc:docMk/>
            <pc:sldMk cId="0" sldId="264"/>
            <ac:spMk id="23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7:16.453" v="31" actId="113"/>
          <ac:spMkLst>
            <pc:docMk/>
            <pc:sldMk cId="0" sldId="264"/>
            <ac:spMk id="24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7:16.453" v="31" actId="113"/>
          <ac:spMkLst>
            <pc:docMk/>
            <pc:sldMk cId="0" sldId="264"/>
            <ac:spMk id="28" creationId="{00000000-0000-0000-0000-000000000000}"/>
          </ac:spMkLst>
        </pc:spChg>
      </pc:sldChg>
      <pc:sldChg chg="delSp modSp mod">
        <pc:chgData name="nvpriya47@gmail.com" userId="1137a3f2f3bee762" providerId="LiveId" clId="{9D0DFF28-9D93-4394-ABDD-CAE4278C0AFC}" dt="2026-01-08T07:47:42.560" v="36" actId="403"/>
        <pc:sldMkLst>
          <pc:docMk/>
          <pc:sldMk cId="0" sldId="265"/>
        </pc:sldMkLst>
        <pc:spChg chg="mod">
          <ac:chgData name="nvpriya47@gmail.com" userId="1137a3f2f3bee762" providerId="LiveId" clId="{9D0DFF28-9D93-4394-ABDD-CAE4278C0AFC}" dt="2026-01-08T07:47:42.560" v="36" actId="403"/>
          <ac:spMkLst>
            <pc:docMk/>
            <pc:sldMk cId="0" sldId="265"/>
            <ac:spMk id="2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7:42.560" v="36" actId="403"/>
          <ac:spMkLst>
            <pc:docMk/>
            <pc:sldMk cId="0" sldId="265"/>
            <ac:spMk id="3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7:42.560" v="36" actId="403"/>
          <ac:spMkLst>
            <pc:docMk/>
            <pc:sldMk cId="0" sldId="265"/>
            <ac:spMk id="4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7:42.560" v="36" actId="403"/>
          <ac:spMkLst>
            <pc:docMk/>
            <pc:sldMk cId="0" sldId="265"/>
            <ac:spMk id="5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7:42.560" v="36" actId="403"/>
          <ac:spMkLst>
            <pc:docMk/>
            <pc:sldMk cId="0" sldId="265"/>
            <ac:spMk id="6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7:42.560" v="36" actId="403"/>
          <ac:spMkLst>
            <pc:docMk/>
            <pc:sldMk cId="0" sldId="265"/>
            <ac:spMk id="7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7:42.560" v="36" actId="403"/>
          <ac:spMkLst>
            <pc:docMk/>
            <pc:sldMk cId="0" sldId="265"/>
            <ac:spMk id="9" creationId="{00000000-0000-0000-0000-000000000000}"/>
          </ac:spMkLst>
        </pc:spChg>
        <pc:spChg chg="mod">
          <ac:chgData name="nvpriya47@gmail.com" userId="1137a3f2f3bee762" providerId="LiveId" clId="{9D0DFF28-9D93-4394-ABDD-CAE4278C0AFC}" dt="2026-01-08T07:47:42.560" v="36" actId="403"/>
          <ac:spMkLst>
            <pc:docMk/>
            <pc:sldMk cId="0" sldId="265"/>
            <ac:spMk id="10" creationId="{00000000-0000-0000-0000-000000000000}"/>
          </ac:spMkLst>
        </pc:spChg>
        <pc:spChg chg="del mod">
          <ac:chgData name="nvpriya47@gmail.com" userId="1137a3f2f3bee762" providerId="LiveId" clId="{9D0DFF28-9D93-4394-ABDD-CAE4278C0AFC}" dt="2026-01-08T07:47:34.887" v="34" actId="478"/>
          <ac:spMkLst>
            <pc:docMk/>
            <pc:sldMk cId="0" sldId="265"/>
            <ac:spMk id="13" creationId="{00000000-0000-0000-0000-000000000000}"/>
          </ac:spMkLst>
        </pc:spChg>
      </pc:sldChg>
      <pc:sldChg chg="addSp modSp new mod">
        <pc:chgData name="nvpriya47@gmail.com" userId="1137a3f2f3bee762" providerId="LiveId" clId="{9D0DFF28-9D93-4394-ABDD-CAE4278C0AFC}" dt="2026-01-08T07:48:20.063" v="66" actId="1076"/>
        <pc:sldMkLst>
          <pc:docMk/>
          <pc:sldMk cId="3004422808" sldId="266"/>
        </pc:sldMkLst>
        <pc:spChg chg="add mod">
          <ac:chgData name="nvpriya47@gmail.com" userId="1137a3f2f3bee762" providerId="LiveId" clId="{9D0DFF28-9D93-4394-ABDD-CAE4278C0AFC}" dt="2026-01-08T07:48:20.063" v="66" actId="1076"/>
          <ac:spMkLst>
            <pc:docMk/>
            <pc:sldMk cId="3004422808" sldId="266"/>
            <ac:spMk id="2" creationId="{77929F23-5627-D4F1-C31C-E0D71CA569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519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6011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7030A0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Smart Document Cleaning &amp; Modification System</a:t>
            </a:r>
            <a:endParaRPr lang="en-US" sz="445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432315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A no-code web application for legal document correction, designed for Xerox and document service centres.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24257" y="5425722"/>
            <a:ext cx="38477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Presented by: Vishnupriya  </a:t>
            </a:r>
            <a:r>
              <a:rPr lang="en-US" sz="2800" dirty="0" err="1">
                <a:solidFill>
                  <a:srgbClr val="0070C0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Nallabothula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8308" y="6034558"/>
            <a:ext cx="7278467" cy="156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Domain: Document Automation | OCR | Web Application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59405" y="368856"/>
            <a:ext cx="6381274" cy="440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200" b="1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Future Enhancements &amp; Conclusion</a:t>
            </a:r>
            <a:endParaRPr lang="en-US" sz="3200" b="1" dirty="0"/>
          </a:p>
        </p:txBody>
      </p:sp>
      <p:sp>
        <p:nvSpPr>
          <p:cNvPr id="3" name="Text 1"/>
          <p:cNvSpPr/>
          <p:nvPr/>
        </p:nvSpPr>
        <p:spPr>
          <a:xfrm>
            <a:off x="2859405" y="1143595"/>
            <a:ext cx="3176826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Future Enhancements</a:t>
            </a:r>
            <a:endParaRPr lang="en-US" sz="2800" b="1" dirty="0"/>
          </a:p>
        </p:txBody>
      </p:sp>
      <p:sp>
        <p:nvSpPr>
          <p:cNvPr id="4" name="Text 2"/>
          <p:cNvSpPr/>
          <p:nvPr/>
        </p:nvSpPr>
        <p:spPr>
          <a:xfrm>
            <a:off x="2859405" y="1629608"/>
            <a:ext cx="4292560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AI-based Strike-through Detection</a:t>
            </a:r>
            <a:endParaRPr lang="en-US" sz="1200" b="1" dirty="0"/>
          </a:p>
        </p:txBody>
      </p:sp>
      <p:sp>
        <p:nvSpPr>
          <p:cNvPr id="5" name="Text 3"/>
          <p:cNvSpPr/>
          <p:nvPr/>
        </p:nvSpPr>
        <p:spPr>
          <a:xfrm>
            <a:off x="2859405" y="1890474"/>
            <a:ext cx="4292560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Handwriting Recognition</a:t>
            </a:r>
            <a:endParaRPr lang="en-US" sz="1200" b="1" dirty="0"/>
          </a:p>
        </p:txBody>
      </p:sp>
      <p:sp>
        <p:nvSpPr>
          <p:cNvPr id="6" name="Text 4"/>
          <p:cNvSpPr/>
          <p:nvPr/>
        </p:nvSpPr>
        <p:spPr>
          <a:xfrm>
            <a:off x="2859405" y="2151340"/>
            <a:ext cx="4292560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Regional Language Support</a:t>
            </a:r>
            <a:endParaRPr lang="en-US" sz="1200" b="1" dirty="0"/>
          </a:p>
        </p:txBody>
      </p:sp>
      <p:sp>
        <p:nvSpPr>
          <p:cNvPr id="7" name="Text 5"/>
          <p:cNvSpPr/>
          <p:nvPr/>
        </p:nvSpPr>
        <p:spPr>
          <a:xfrm>
            <a:off x="2859405" y="2412206"/>
            <a:ext cx="4292560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Legal Document Templates</a:t>
            </a:r>
            <a:endParaRPr lang="en-US" sz="1200" b="1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405" y="2776776"/>
            <a:ext cx="4292560" cy="429256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86055" y="1143595"/>
            <a:ext cx="2817852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Conclusion</a:t>
            </a:r>
            <a:endParaRPr lang="en-US" sz="2800" b="1" dirty="0"/>
          </a:p>
        </p:txBody>
      </p:sp>
      <p:sp>
        <p:nvSpPr>
          <p:cNvPr id="10" name="Text 7"/>
          <p:cNvSpPr/>
          <p:nvPr/>
        </p:nvSpPr>
        <p:spPr>
          <a:xfrm>
            <a:off x="7686794" y="1646277"/>
            <a:ext cx="4091821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smart, efficient, and user-friendly system that solves real-world Xerox shop problems with strong potential for commercial adoption.</a:t>
            </a:r>
            <a:endParaRPr lang="en-US" sz="1200" b="1" dirty="0"/>
          </a:p>
        </p:txBody>
      </p:sp>
      <p:sp>
        <p:nvSpPr>
          <p:cNvPr id="11" name="Shape 8"/>
          <p:cNvSpPr/>
          <p:nvPr/>
        </p:nvSpPr>
        <p:spPr>
          <a:xfrm>
            <a:off x="7486055" y="1646277"/>
            <a:ext cx="15240" cy="642223"/>
          </a:xfrm>
          <a:prstGeom prst="rect">
            <a:avLst/>
          </a:prstGeom>
          <a:solidFill>
            <a:srgbClr val="1A2D7A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055" y="2438995"/>
            <a:ext cx="4292560" cy="42925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929F23-5627-D4F1-C31C-E0D71CA56915}"/>
              </a:ext>
            </a:extLst>
          </p:cNvPr>
          <p:cNvSpPr txBox="1"/>
          <p:nvPr/>
        </p:nvSpPr>
        <p:spPr>
          <a:xfrm>
            <a:off x="4993105" y="3113419"/>
            <a:ext cx="64609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Thank you</a:t>
            </a:r>
            <a:endParaRPr lang="en-IN" sz="8800" b="1" dirty="0"/>
          </a:p>
        </p:txBody>
      </p:sp>
    </p:spTree>
    <p:extLst>
      <p:ext uri="{BB962C8B-B14F-4D97-AF65-F5344CB8AC3E}">
        <p14:creationId xmlns:p14="http://schemas.microsoft.com/office/powerpoint/2010/main" val="3004422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9844" y="1127760"/>
            <a:ext cx="7824311" cy="1240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030A0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Challenges in Current Xerox Shop Workflows</a:t>
            </a:r>
            <a:endParaRPr lang="en-US" sz="39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9844" y="2651165"/>
            <a:ext cx="3817858" cy="2317194"/>
          </a:xfrm>
          <a:prstGeom prst="roundRect">
            <a:avLst>
              <a:gd name="adj" fmla="val 4735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984" y="2651165"/>
            <a:ext cx="91440" cy="2317194"/>
          </a:xfrm>
          <a:prstGeom prst="roundRect">
            <a:avLst>
              <a:gd name="adj" fmla="val 86606"/>
            </a:avLst>
          </a:prstGeom>
          <a:solidFill>
            <a:srgbClr val="1A2D7A"/>
          </a:solidFill>
          <a:ln/>
        </p:spPr>
      </p:sp>
      <p:sp>
        <p:nvSpPr>
          <p:cNvPr id="6" name="Text 3"/>
          <p:cNvSpPr/>
          <p:nvPr/>
        </p:nvSpPr>
        <p:spPr>
          <a:xfrm>
            <a:off x="939760" y="2862501"/>
            <a:ext cx="3326606" cy="744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0B050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Legal Document Imperfections</a:t>
            </a:r>
            <a:endParaRPr lang="en-US" sz="23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39760" y="3719989"/>
            <a:ext cx="3326606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0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Overwriting &amp; Strike-throughs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39760" y="4087654"/>
            <a:ext cx="3326606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0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Smudges in printed text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39760" y="4455319"/>
            <a:ext cx="3326606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Degraded document </a:t>
            </a:r>
            <a:r>
              <a:rPr lang="en-US" sz="20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quality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666178" y="2651165"/>
            <a:ext cx="3817977" cy="2317194"/>
          </a:xfrm>
          <a:prstGeom prst="roundRect">
            <a:avLst>
              <a:gd name="adj" fmla="val 4735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4643318" y="2651165"/>
            <a:ext cx="91440" cy="2317194"/>
          </a:xfrm>
          <a:prstGeom prst="roundRect">
            <a:avLst>
              <a:gd name="adj" fmla="val 86606"/>
            </a:avLst>
          </a:prstGeom>
          <a:solidFill>
            <a:srgbClr val="1A2D7A"/>
          </a:solidFill>
          <a:ln/>
        </p:spPr>
      </p:sp>
      <p:sp>
        <p:nvSpPr>
          <p:cNvPr id="12" name="Text 9"/>
          <p:cNvSpPr/>
          <p:nvPr/>
        </p:nvSpPr>
        <p:spPr>
          <a:xfrm>
            <a:off x="5137547" y="2813388"/>
            <a:ext cx="2694266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0B050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Staff Burden</a:t>
            </a:r>
            <a:endParaRPr lang="en-US" sz="23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946094" y="3347799"/>
            <a:ext cx="3326725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Retyping entire documents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946094" y="3715464"/>
            <a:ext cx="3326725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High risk of errors (typing &amp; formatting)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946094" y="4384834"/>
            <a:ext cx="3326725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Inefficient use of time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59844" y="5156835"/>
            <a:ext cx="3817858" cy="1945005"/>
          </a:xfrm>
          <a:prstGeom prst="roundRect">
            <a:avLst>
              <a:gd name="adj" fmla="val 5642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36984" y="5156835"/>
            <a:ext cx="91440" cy="1945005"/>
          </a:xfrm>
          <a:prstGeom prst="roundRect">
            <a:avLst>
              <a:gd name="adj" fmla="val 86606"/>
            </a:avLst>
          </a:prstGeom>
          <a:solidFill>
            <a:srgbClr val="1A2D7A"/>
          </a:solidFill>
          <a:ln/>
        </p:spPr>
      </p:sp>
      <p:sp>
        <p:nvSpPr>
          <p:cNvPr id="18" name="Text 15"/>
          <p:cNvSpPr/>
          <p:nvPr/>
        </p:nvSpPr>
        <p:spPr>
          <a:xfrm>
            <a:off x="939760" y="5368171"/>
            <a:ext cx="2977158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0B050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OCR Limitations</a:t>
            </a:r>
            <a:endParaRPr lang="en-US" sz="23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39760" y="5853470"/>
            <a:ext cx="3326606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Extracts incorrect text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39760" y="6221135"/>
            <a:ext cx="3326606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Allows unrestricted editing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939760" y="6588800"/>
            <a:ext cx="3326606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Adds to correction workload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250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22026" y="2470428"/>
            <a:ext cx="10786348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7030A0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Smart Document Cleaning &amp; Modification System: Our Solution</a:t>
            </a:r>
            <a:endParaRPr lang="en-US" sz="335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922026" y="3779282"/>
            <a:ext cx="5312212" cy="1922264"/>
          </a:xfrm>
          <a:prstGeom prst="roundRect">
            <a:avLst>
              <a:gd name="adj" fmla="val 354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2091571" y="3948827"/>
            <a:ext cx="486013" cy="486013"/>
          </a:xfrm>
          <a:prstGeom prst="roundRect">
            <a:avLst>
              <a:gd name="adj" fmla="val 18812430"/>
            </a:avLst>
          </a:prstGeom>
          <a:solidFill>
            <a:srgbClr val="1A2D7A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5278" y="4082534"/>
            <a:ext cx="218599" cy="2185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91571" y="4596765"/>
            <a:ext cx="3364587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No-Code Web Application</a:t>
            </a: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091571" y="5013603"/>
            <a:ext cx="4973122" cy="518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Accessible, user-friendly platform for efficient document correction.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7396162" y="3779282"/>
            <a:ext cx="5312212" cy="1922264"/>
          </a:xfrm>
          <a:prstGeom prst="roundRect">
            <a:avLst>
              <a:gd name="adj" fmla="val 354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565708" y="3948827"/>
            <a:ext cx="486013" cy="486013"/>
          </a:xfrm>
          <a:prstGeom prst="roundRect">
            <a:avLst>
              <a:gd name="adj" fmla="val 18812430"/>
            </a:avLst>
          </a:prstGeom>
          <a:solidFill>
            <a:srgbClr val="1A2D7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9415" y="4082534"/>
            <a:ext cx="218599" cy="21859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65708" y="4596765"/>
            <a:ext cx="3373517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Intelligent Text Extraction</a:t>
            </a: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565708" y="5013603"/>
            <a:ext cx="4973122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Leverages OCR to accurately extract printed text.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1922026" y="5863471"/>
            <a:ext cx="5312212" cy="1922264"/>
          </a:xfrm>
          <a:prstGeom prst="roundRect">
            <a:avLst>
              <a:gd name="adj" fmla="val 354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2091571" y="6033016"/>
            <a:ext cx="486013" cy="486013"/>
          </a:xfrm>
          <a:prstGeom prst="roundRect">
            <a:avLst>
              <a:gd name="adj" fmla="val 18812430"/>
            </a:avLst>
          </a:prstGeom>
          <a:solidFill>
            <a:srgbClr val="1A2D7A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5278" y="6166723"/>
            <a:ext cx="218599" cy="21859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2091571" y="6680954"/>
            <a:ext cx="2557939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Controlled Editing</a:t>
            </a: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2091571" y="7097792"/>
            <a:ext cx="4973122" cy="518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Allows corrections only where truly needed, preventing accidental changes.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3"/>
          <p:cNvSpPr/>
          <p:nvPr/>
        </p:nvSpPr>
        <p:spPr>
          <a:xfrm>
            <a:off x="7396162" y="5863471"/>
            <a:ext cx="5312212" cy="1922264"/>
          </a:xfrm>
          <a:prstGeom prst="roundRect">
            <a:avLst>
              <a:gd name="adj" fmla="val 354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565708" y="6033016"/>
            <a:ext cx="486013" cy="486013"/>
          </a:xfrm>
          <a:prstGeom prst="roundRect">
            <a:avLst>
              <a:gd name="adj" fmla="val 18812430"/>
            </a:avLst>
          </a:prstGeom>
          <a:solidFill>
            <a:srgbClr val="1A2D7A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99415" y="6166723"/>
            <a:ext cx="218599" cy="21859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65708" y="6680954"/>
            <a:ext cx="3451741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Clean, Professional Output</a:t>
            </a: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7565708" y="7097792"/>
            <a:ext cx="4973122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Generates pristine, ready-to-print legal documents.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74169" y="367308"/>
            <a:ext cx="5146358" cy="438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000" b="1" dirty="0">
                <a:solidFill>
                  <a:srgbClr val="7030A0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Target Users &amp; Key Use Cases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874169" y="1139547"/>
            <a:ext cx="2808565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00B050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Primary Users</a:t>
            </a:r>
            <a:endParaRPr lang="en-US" sz="36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2874169" y="1623893"/>
            <a:ext cx="4278392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Xerox Shop Staff</a:t>
            </a:r>
            <a:endParaRPr lang="en-US" sz="1600" b="1" dirty="0"/>
          </a:p>
        </p:txBody>
      </p:sp>
      <p:sp>
        <p:nvSpPr>
          <p:cNvPr id="5" name="Text 3"/>
          <p:cNvSpPr/>
          <p:nvPr/>
        </p:nvSpPr>
        <p:spPr>
          <a:xfrm>
            <a:off x="2874169" y="1883926"/>
            <a:ext cx="4278392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Document Service Centres</a:t>
            </a:r>
            <a:endParaRPr lang="en-US" sz="1600" b="1" dirty="0"/>
          </a:p>
        </p:txBody>
      </p:sp>
      <p:sp>
        <p:nvSpPr>
          <p:cNvPr id="6" name="Text 4"/>
          <p:cNvSpPr/>
          <p:nvPr/>
        </p:nvSpPr>
        <p:spPr>
          <a:xfrm>
            <a:off x="2874169" y="2143958"/>
            <a:ext cx="4278392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Legal Document Assistants</a:t>
            </a:r>
            <a:endParaRPr lang="en-US" sz="1600" b="1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169" y="2507337"/>
            <a:ext cx="4278392" cy="427839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85459" y="1139547"/>
            <a:ext cx="2808565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00B050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Diverse Use Cases</a:t>
            </a:r>
            <a:endParaRPr lang="en-US" sz="36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485459" y="1623893"/>
            <a:ext cx="4278392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Bond Papers</a:t>
            </a:r>
            <a:endParaRPr lang="en-US" sz="1600" b="1" dirty="0"/>
          </a:p>
        </p:txBody>
      </p:sp>
      <p:sp>
        <p:nvSpPr>
          <p:cNvPr id="10" name="Text 7"/>
          <p:cNvSpPr/>
          <p:nvPr/>
        </p:nvSpPr>
        <p:spPr>
          <a:xfrm>
            <a:off x="7485459" y="1883926"/>
            <a:ext cx="4278392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Land &amp; Property Documents</a:t>
            </a:r>
            <a:endParaRPr lang="en-US" sz="1600" b="1" dirty="0"/>
          </a:p>
        </p:txBody>
      </p:sp>
      <p:sp>
        <p:nvSpPr>
          <p:cNvPr id="11" name="Text 8"/>
          <p:cNvSpPr/>
          <p:nvPr/>
        </p:nvSpPr>
        <p:spPr>
          <a:xfrm>
            <a:off x="7485459" y="2143958"/>
            <a:ext cx="4278392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Legal Affidavits</a:t>
            </a:r>
            <a:endParaRPr lang="en-US" sz="1600" b="1" dirty="0"/>
          </a:p>
        </p:txBody>
      </p:sp>
      <p:sp>
        <p:nvSpPr>
          <p:cNvPr id="12" name="Text 9"/>
          <p:cNvSpPr/>
          <p:nvPr/>
        </p:nvSpPr>
        <p:spPr>
          <a:xfrm>
            <a:off x="7485459" y="2403991"/>
            <a:ext cx="4278392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Government Forms</a:t>
            </a:r>
            <a:endParaRPr lang="en-US" sz="1600" b="1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459" y="2767370"/>
            <a:ext cx="4278392" cy="4278392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2874169" y="7345799"/>
            <a:ext cx="2871788" cy="516493"/>
          </a:xfrm>
          <a:prstGeom prst="roundRect">
            <a:avLst>
              <a:gd name="adj" fmla="val 10848"/>
            </a:avLst>
          </a:prstGeom>
          <a:solidFill>
            <a:srgbClr val="FFFAFA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3022759" y="7494389"/>
            <a:ext cx="1936194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Minimal Typing Effort</a:t>
            </a:r>
            <a:endParaRPr lang="en-US" sz="2000" b="1" dirty="0"/>
          </a:p>
        </p:txBody>
      </p:sp>
      <p:sp>
        <p:nvSpPr>
          <p:cNvPr id="16" name="Shape 12"/>
          <p:cNvSpPr/>
          <p:nvPr/>
        </p:nvSpPr>
        <p:spPr>
          <a:xfrm>
            <a:off x="5879306" y="7345799"/>
            <a:ext cx="2871788" cy="516493"/>
          </a:xfrm>
          <a:prstGeom prst="roundRect">
            <a:avLst>
              <a:gd name="adj" fmla="val 10848"/>
            </a:avLst>
          </a:prstGeom>
          <a:solidFill>
            <a:srgbClr val="FFFAFA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6027896" y="7494389"/>
            <a:ext cx="1755338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Faster Processing</a:t>
            </a:r>
            <a:endParaRPr lang="en-US" sz="2000" b="1" dirty="0"/>
          </a:p>
        </p:txBody>
      </p:sp>
      <p:sp>
        <p:nvSpPr>
          <p:cNvPr id="18" name="Shape 14"/>
          <p:cNvSpPr/>
          <p:nvPr/>
        </p:nvSpPr>
        <p:spPr>
          <a:xfrm>
            <a:off x="8884444" y="7345799"/>
            <a:ext cx="2871788" cy="516493"/>
          </a:xfrm>
          <a:prstGeom prst="roundRect">
            <a:avLst>
              <a:gd name="adj" fmla="val 10848"/>
            </a:avLst>
          </a:prstGeom>
          <a:solidFill>
            <a:srgbClr val="FFFAFA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033034" y="7494389"/>
            <a:ext cx="2075497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Reduced Human Errors</a:t>
            </a:r>
            <a:endParaRPr lang="en-US" sz="20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91314" y="366832"/>
            <a:ext cx="6691669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Market Research &amp; Strategic Scope</a:t>
            </a:r>
            <a:endParaRPr lang="en-US" sz="40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2891313" y="1136094"/>
            <a:ext cx="3711319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Significant Market Need</a:t>
            </a:r>
            <a:endParaRPr lang="en-US" sz="3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2891314" y="1618655"/>
            <a:ext cx="4615326" cy="45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Thousands of Xerox shops process legal documents daily. Manual correction is prevalent, with limited affordable tools for small businesses.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330" y="2478180"/>
            <a:ext cx="4615326" cy="461532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84745" y="1618655"/>
            <a:ext cx="4615326" cy="45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Initially focused on small &amp; medium document service providers within the legal document digitization market.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7484745" y="2514361"/>
            <a:ext cx="4615326" cy="102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Banks &amp; Financial Institutions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7484745" y="2830592"/>
            <a:ext cx="4615326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Law Firms &amp; Corporate Legal Departments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7484745" y="3089553"/>
            <a:ext cx="4615326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Government Offices &amp; Public Sector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208" y="3508773"/>
            <a:ext cx="4262557" cy="42625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15271" y="503873"/>
            <a:ext cx="7996833" cy="602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400" b="1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System Architecture &amp; Workflow</a:t>
            </a:r>
            <a:endParaRPr lang="en-US" sz="44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271" y="1473041"/>
            <a:ext cx="916186" cy="10994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14694" y="1656278"/>
            <a:ext cx="2411016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Upload Document</a:t>
            </a:r>
            <a:endParaRPr lang="en-US" sz="2400" b="1" dirty="0"/>
          </a:p>
        </p:txBody>
      </p:sp>
      <p:sp>
        <p:nvSpPr>
          <p:cNvPr id="5" name="Text 2"/>
          <p:cNvSpPr/>
          <p:nvPr/>
        </p:nvSpPr>
        <p:spPr>
          <a:xfrm>
            <a:off x="2314694" y="2067520"/>
            <a:ext cx="11100316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Scan (PDF/Image) to system.</a:t>
            </a:r>
            <a:endParaRPr lang="en-US" b="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271" y="2572464"/>
            <a:ext cx="916186" cy="10994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14694" y="2755702"/>
            <a:ext cx="2411016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OCR Extraction</a:t>
            </a:r>
            <a:endParaRPr lang="en-US" sz="2400" b="1" dirty="0"/>
          </a:p>
        </p:txBody>
      </p:sp>
      <p:sp>
        <p:nvSpPr>
          <p:cNvPr id="8" name="Text 4"/>
          <p:cNvSpPr/>
          <p:nvPr/>
        </p:nvSpPr>
        <p:spPr>
          <a:xfrm>
            <a:off x="2314694" y="3166943"/>
            <a:ext cx="11100316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Printed text extracted by OCR.</a:t>
            </a:r>
            <a:endParaRPr lang="en-US" b="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271" y="3671888"/>
            <a:ext cx="916186" cy="109942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314694" y="3855125"/>
            <a:ext cx="2411016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Mark Areas</a:t>
            </a:r>
            <a:endParaRPr lang="en-US" sz="2400" b="1" dirty="0"/>
          </a:p>
        </p:txBody>
      </p:sp>
      <p:sp>
        <p:nvSpPr>
          <p:cNvPr id="11" name="Text 6"/>
          <p:cNvSpPr/>
          <p:nvPr/>
        </p:nvSpPr>
        <p:spPr>
          <a:xfrm>
            <a:off x="2314694" y="4266367"/>
            <a:ext cx="11100316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Staff marks sections for modification.</a:t>
            </a:r>
            <a:endParaRPr lang="en-US" b="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271" y="4771311"/>
            <a:ext cx="916186" cy="109942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314694" y="4954548"/>
            <a:ext cx="2411016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Controlled Editing</a:t>
            </a:r>
            <a:endParaRPr lang="en-US" sz="2400" b="1" dirty="0"/>
          </a:p>
        </p:txBody>
      </p:sp>
      <p:sp>
        <p:nvSpPr>
          <p:cNvPr id="14" name="Text 8"/>
          <p:cNvSpPr/>
          <p:nvPr/>
        </p:nvSpPr>
        <p:spPr>
          <a:xfrm>
            <a:off x="2314694" y="5365790"/>
            <a:ext cx="11100316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Edits only in marked zones.</a:t>
            </a:r>
            <a:endParaRPr lang="en-US" b="1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271" y="5870734"/>
            <a:ext cx="916186" cy="109942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314694" y="6053971"/>
            <a:ext cx="2411016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Review &amp; Finalize</a:t>
            </a:r>
            <a:endParaRPr lang="en-US" sz="2400" b="1" dirty="0"/>
          </a:p>
        </p:txBody>
      </p:sp>
      <p:sp>
        <p:nvSpPr>
          <p:cNvPr id="17" name="Text 10"/>
          <p:cNvSpPr/>
          <p:nvPr/>
        </p:nvSpPr>
        <p:spPr>
          <a:xfrm>
            <a:off x="2314694" y="6465213"/>
            <a:ext cx="11100316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Compare original vs. modified. Download/Print.</a:t>
            </a:r>
            <a:endParaRPr lang="en-US" b="1" dirty="0"/>
          </a:p>
        </p:txBody>
      </p:sp>
      <p:sp>
        <p:nvSpPr>
          <p:cNvPr id="18" name="Text 11"/>
          <p:cNvSpPr/>
          <p:nvPr/>
        </p:nvSpPr>
        <p:spPr>
          <a:xfrm>
            <a:off x="1215271" y="7244953"/>
            <a:ext cx="8992910" cy="482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600" b="1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Key Design Focus: Simplicity, Accuracy, Speed</a:t>
            </a:r>
            <a:endParaRPr lang="en-US" sz="36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5474" y="526971"/>
            <a:ext cx="8641556" cy="630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Core Features: Precision &amp; Control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5474" y="1540669"/>
            <a:ext cx="478988" cy="4789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35474" y="2259092"/>
            <a:ext cx="3665458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Document Upload &amp; Preview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35474" y="2689146"/>
            <a:ext cx="625994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Seamless file ingestion with instant visual feedback.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4858" y="1540669"/>
            <a:ext cx="478988" cy="4789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4858" y="2259092"/>
            <a:ext cx="2554605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OCR Text Extraction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434858" y="2689146"/>
            <a:ext cx="625994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Accurate conversion of printed text to editable format.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474" y="3379113"/>
            <a:ext cx="478988" cy="4789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35474" y="4097536"/>
            <a:ext cx="3206948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Manual Correction Zones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35474" y="4527590"/>
            <a:ext cx="625994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Empowers users to define specific editing areas.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4858" y="3379113"/>
            <a:ext cx="478988" cy="4789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4858" y="4097536"/>
            <a:ext cx="3366492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Controlled Editing System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434858" y="4527590"/>
            <a:ext cx="625994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Ensures integrity by restricting changes to defined zones.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5474" y="5217557"/>
            <a:ext cx="478988" cy="4789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935474" y="5935980"/>
            <a:ext cx="2608540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Side-by-Side Review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935474" y="6366034"/>
            <a:ext cx="625994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Easy comparison of original and modified versions.</a:t>
            </a:r>
            <a:endParaRPr lang="en-US" sz="15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4858" y="5217557"/>
            <a:ext cx="478988" cy="47898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34858" y="5935980"/>
            <a:ext cx="3345894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PDF Generation &amp; Printing</a:t>
            </a:r>
            <a:endParaRPr lang="en-US" sz="1950" dirty="0"/>
          </a:p>
        </p:txBody>
      </p:sp>
      <p:sp>
        <p:nvSpPr>
          <p:cNvPr id="20" name="Text 12"/>
          <p:cNvSpPr/>
          <p:nvPr/>
        </p:nvSpPr>
        <p:spPr>
          <a:xfrm>
            <a:off x="7434858" y="6366034"/>
            <a:ext cx="625994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Final output in professional, shareable formats.</a:t>
            </a:r>
            <a:endParaRPr lang="en-US" sz="1500" dirty="0"/>
          </a:p>
        </p:txBody>
      </p:sp>
      <p:sp>
        <p:nvSpPr>
          <p:cNvPr id="21" name="Shape 13"/>
          <p:cNvSpPr/>
          <p:nvPr/>
        </p:nvSpPr>
        <p:spPr>
          <a:xfrm>
            <a:off x="935474" y="6888242"/>
            <a:ext cx="12759333" cy="814268"/>
          </a:xfrm>
          <a:prstGeom prst="roundRect">
            <a:avLst>
              <a:gd name="adj" fmla="val 9885"/>
            </a:avLst>
          </a:prstGeom>
          <a:solidFill>
            <a:srgbClr val="C0CAF2"/>
          </a:solidFill>
          <a:ln/>
        </p:spPr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7046" y="7173397"/>
            <a:ext cx="239435" cy="191572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1558052" y="7127677"/>
            <a:ext cx="1194518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Special Highlight: Prevents editing of untouched legal content, ensuring legal compliance and accuracy.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0306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Technologies Powering the Solution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6244709" y="2453402"/>
            <a:ext cx="7627382" cy="5073015"/>
          </a:xfrm>
          <a:prstGeom prst="roundRect">
            <a:avLst>
              <a:gd name="adj" fmla="val 179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2329" y="2461022"/>
            <a:ext cx="3806071" cy="2875597"/>
          </a:xfrm>
          <a:prstGeom prst="roundRect">
            <a:avLst>
              <a:gd name="adj" fmla="val 3164"/>
            </a:avLst>
          </a:prstGeom>
          <a:solidFill>
            <a:srgbClr val="D5DCF6"/>
          </a:solidFill>
          <a:ln/>
        </p:spPr>
      </p:sp>
      <p:sp>
        <p:nvSpPr>
          <p:cNvPr id="6" name="Text 3"/>
          <p:cNvSpPr/>
          <p:nvPr/>
        </p:nvSpPr>
        <p:spPr>
          <a:xfrm>
            <a:off x="6468904" y="2677597"/>
            <a:ext cx="3372922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Frontend</a:t>
            </a:r>
            <a:endParaRPr lang="en-US" sz="2650" b="1" dirty="0"/>
          </a:p>
        </p:txBody>
      </p:sp>
      <p:sp>
        <p:nvSpPr>
          <p:cNvPr id="7" name="Text 4"/>
          <p:cNvSpPr/>
          <p:nvPr/>
        </p:nvSpPr>
        <p:spPr>
          <a:xfrm>
            <a:off x="6468904" y="3235047"/>
            <a:ext cx="337292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No-code Platform (Bubble/Glide)</a:t>
            </a:r>
            <a:endParaRPr lang="en-US" sz="1700" b="1" dirty="0"/>
          </a:p>
        </p:txBody>
      </p:sp>
      <p:sp>
        <p:nvSpPr>
          <p:cNvPr id="8" name="Text 5"/>
          <p:cNvSpPr/>
          <p:nvPr/>
        </p:nvSpPr>
        <p:spPr>
          <a:xfrm>
            <a:off x="6468904" y="4004191"/>
            <a:ext cx="337292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HTML, CSS (UI Styling)</a:t>
            </a:r>
            <a:endParaRPr lang="en-US" sz="1700" b="1" dirty="0"/>
          </a:p>
        </p:txBody>
      </p:sp>
      <p:sp>
        <p:nvSpPr>
          <p:cNvPr id="9" name="Text 6"/>
          <p:cNvSpPr/>
          <p:nvPr/>
        </p:nvSpPr>
        <p:spPr>
          <a:xfrm>
            <a:off x="6468904" y="4426625"/>
            <a:ext cx="337292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PDF/Image Preview Tools</a:t>
            </a:r>
            <a:endParaRPr lang="en-US" sz="1700" b="1" dirty="0"/>
          </a:p>
        </p:txBody>
      </p:sp>
      <p:sp>
        <p:nvSpPr>
          <p:cNvPr id="10" name="Shape 7"/>
          <p:cNvSpPr/>
          <p:nvPr/>
        </p:nvSpPr>
        <p:spPr>
          <a:xfrm>
            <a:off x="10058400" y="2461022"/>
            <a:ext cx="3806071" cy="2875597"/>
          </a:xfrm>
          <a:prstGeom prst="rect">
            <a:avLst/>
          </a:prstGeom>
          <a:solidFill>
            <a:srgbClr val="D5DCF6"/>
          </a:solidFill>
          <a:ln/>
        </p:spPr>
      </p:sp>
      <p:sp>
        <p:nvSpPr>
          <p:cNvPr id="11" name="Shape 8"/>
          <p:cNvSpPr/>
          <p:nvPr/>
        </p:nvSpPr>
        <p:spPr>
          <a:xfrm>
            <a:off x="10058400" y="2461022"/>
            <a:ext cx="30480" cy="2875597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12" name="Text 9"/>
          <p:cNvSpPr/>
          <p:nvPr/>
        </p:nvSpPr>
        <p:spPr>
          <a:xfrm>
            <a:off x="10274975" y="2677597"/>
            <a:ext cx="3372922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Backend</a:t>
            </a:r>
            <a:endParaRPr lang="en-US" sz="2650" b="1" dirty="0"/>
          </a:p>
        </p:txBody>
      </p:sp>
      <p:sp>
        <p:nvSpPr>
          <p:cNvPr id="13" name="Text 10"/>
          <p:cNvSpPr/>
          <p:nvPr/>
        </p:nvSpPr>
        <p:spPr>
          <a:xfrm>
            <a:off x="10274975" y="3235047"/>
            <a:ext cx="337292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OCR API (Tesseract/Google Vision)</a:t>
            </a:r>
            <a:endParaRPr lang="en-US" sz="1700" b="1" dirty="0"/>
          </a:p>
        </p:txBody>
      </p:sp>
      <p:sp>
        <p:nvSpPr>
          <p:cNvPr id="14" name="Text 11"/>
          <p:cNvSpPr/>
          <p:nvPr/>
        </p:nvSpPr>
        <p:spPr>
          <a:xfrm>
            <a:off x="10274975" y="4004191"/>
            <a:ext cx="337292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Cloud Storage (AWS/Firebase)</a:t>
            </a:r>
            <a:endParaRPr lang="en-US" sz="1700" b="1" dirty="0"/>
          </a:p>
        </p:txBody>
      </p:sp>
      <p:sp>
        <p:nvSpPr>
          <p:cNvPr id="15" name="Text 12"/>
          <p:cNvSpPr/>
          <p:nvPr/>
        </p:nvSpPr>
        <p:spPr>
          <a:xfrm>
            <a:off x="10274975" y="4773335"/>
            <a:ext cx="337292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Version Control</a:t>
            </a:r>
            <a:endParaRPr lang="en-US" sz="1700" b="1" dirty="0"/>
          </a:p>
        </p:txBody>
      </p:sp>
      <p:sp>
        <p:nvSpPr>
          <p:cNvPr id="16" name="Shape 13"/>
          <p:cNvSpPr/>
          <p:nvPr/>
        </p:nvSpPr>
        <p:spPr>
          <a:xfrm>
            <a:off x="6252329" y="5336619"/>
            <a:ext cx="7612142" cy="2182177"/>
          </a:xfrm>
          <a:prstGeom prst="rect">
            <a:avLst/>
          </a:prstGeom>
          <a:solidFill>
            <a:srgbClr val="D5DCF6"/>
          </a:solidFill>
          <a:ln/>
        </p:spPr>
      </p:sp>
      <p:sp>
        <p:nvSpPr>
          <p:cNvPr id="17" name="Shape 14"/>
          <p:cNvSpPr/>
          <p:nvPr/>
        </p:nvSpPr>
        <p:spPr>
          <a:xfrm>
            <a:off x="6252329" y="5336619"/>
            <a:ext cx="7612142" cy="30480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18" name="Text 15"/>
          <p:cNvSpPr/>
          <p:nvPr/>
        </p:nvSpPr>
        <p:spPr>
          <a:xfrm>
            <a:off x="6468904" y="5553194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Security Measures</a:t>
            </a:r>
            <a:endParaRPr lang="en-US" sz="2650" b="1" dirty="0"/>
          </a:p>
        </p:txBody>
      </p:sp>
      <p:sp>
        <p:nvSpPr>
          <p:cNvPr id="19" name="Text 16"/>
          <p:cNvSpPr/>
          <p:nvPr/>
        </p:nvSpPr>
        <p:spPr>
          <a:xfrm>
            <a:off x="6468904" y="6110645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Role-based Access</a:t>
            </a:r>
            <a:endParaRPr lang="en-US" sz="1700" b="1" dirty="0"/>
          </a:p>
        </p:txBody>
      </p:sp>
      <p:sp>
        <p:nvSpPr>
          <p:cNvPr id="20" name="Text 17"/>
          <p:cNvSpPr/>
          <p:nvPr/>
        </p:nvSpPr>
        <p:spPr>
          <a:xfrm>
            <a:off x="6468904" y="6533078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Secure File Storage</a:t>
            </a:r>
            <a:endParaRPr lang="en-US" sz="1700" b="1" dirty="0"/>
          </a:p>
        </p:txBody>
      </p:sp>
      <p:sp>
        <p:nvSpPr>
          <p:cNvPr id="21" name="Text 18"/>
          <p:cNvSpPr/>
          <p:nvPr/>
        </p:nvSpPr>
        <p:spPr>
          <a:xfrm>
            <a:off x="6468904" y="6955512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 Encryption</a:t>
            </a:r>
            <a:endParaRPr lang="en-US" sz="17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0787" y="944404"/>
            <a:ext cx="7982426" cy="1091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Advantages &amp; Impact: Driving Efficiency</a:t>
            </a:r>
            <a:endParaRPr lang="en-US" sz="3400" b="1" dirty="0"/>
          </a:p>
        </p:txBody>
      </p:sp>
      <p:sp>
        <p:nvSpPr>
          <p:cNvPr id="4" name="Text 1"/>
          <p:cNvSpPr/>
          <p:nvPr/>
        </p:nvSpPr>
        <p:spPr>
          <a:xfrm>
            <a:off x="580787" y="2450902"/>
            <a:ext cx="3735943" cy="436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b="1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Business Advantages</a:t>
            </a:r>
            <a:endParaRPr lang="en-US" sz="2750" b="1" dirty="0"/>
          </a:p>
        </p:txBody>
      </p:sp>
      <p:sp>
        <p:nvSpPr>
          <p:cNvPr id="5" name="Shape 2"/>
          <p:cNvSpPr/>
          <p:nvPr/>
        </p:nvSpPr>
        <p:spPr>
          <a:xfrm>
            <a:off x="580787" y="3074194"/>
            <a:ext cx="373380" cy="373380"/>
          </a:xfrm>
          <a:prstGeom prst="roundRect">
            <a:avLst>
              <a:gd name="adj" fmla="val 1866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6508" y="3097173"/>
            <a:ext cx="26193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050" b="1" dirty="0"/>
          </a:p>
        </p:txBody>
      </p:sp>
      <p:sp>
        <p:nvSpPr>
          <p:cNvPr id="7" name="Text 4"/>
          <p:cNvSpPr/>
          <p:nvPr/>
        </p:nvSpPr>
        <p:spPr>
          <a:xfrm>
            <a:off x="1120021" y="3131225"/>
            <a:ext cx="2737485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Reduced Retyping Effort</a:t>
            </a:r>
            <a:endParaRPr lang="en-US" sz="1700" b="1" dirty="0"/>
          </a:p>
        </p:txBody>
      </p:sp>
      <p:sp>
        <p:nvSpPr>
          <p:cNvPr id="8" name="Text 5"/>
          <p:cNvSpPr/>
          <p:nvPr/>
        </p:nvSpPr>
        <p:spPr>
          <a:xfrm>
            <a:off x="1120021" y="3569970"/>
            <a:ext cx="3249573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By up to 70%, saving significant time.</a:t>
            </a:r>
            <a:endParaRPr lang="en-US" sz="1300" b="1" dirty="0"/>
          </a:p>
        </p:txBody>
      </p:sp>
      <p:sp>
        <p:nvSpPr>
          <p:cNvPr id="9" name="Shape 6"/>
          <p:cNvSpPr/>
          <p:nvPr/>
        </p:nvSpPr>
        <p:spPr>
          <a:xfrm>
            <a:off x="580787" y="4167307"/>
            <a:ext cx="373380" cy="373380"/>
          </a:xfrm>
          <a:prstGeom prst="roundRect">
            <a:avLst>
              <a:gd name="adj" fmla="val 1866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36508" y="4190286"/>
            <a:ext cx="26193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050" b="1" dirty="0"/>
          </a:p>
        </p:txBody>
      </p:sp>
      <p:sp>
        <p:nvSpPr>
          <p:cNvPr id="11" name="Text 8"/>
          <p:cNvSpPr/>
          <p:nvPr/>
        </p:nvSpPr>
        <p:spPr>
          <a:xfrm>
            <a:off x="1120021" y="4224338"/>
            <a:ext cx="307990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Improved Processing Speed</a:t>
            </a:r>
            <a:endParaRPr lang="en-US" sz="1700" b="1" dirty="0"/>
          </a:p>
        </p:txBody>
      </p:sp>
      <p:sp>
        <p:nvSpPr>
          <p:cNvPr id="12" name="Text 9"/>
          <p:cNvSpPr/>
          <p:nvPr/>
        </p:nvSpPr>
        <p:spPr>
          <a:xfrm>
            <a:off x="1120021" y="4663083"/>
            <a:ext cx="3249573" cy="53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Faster turnaround for urgent documents.</a:t>
            </a:r>
            <a:endParaRPr lang="en-US" sz="1300" b="1" dirty="0"/>
          </a:p>
        </p:txBody>
      </p:sp>
      <p:sp>
        <p:nvSpPr>
          <p:cNvPr id="13" name="Shape 10"/>
          <p:cNvSpPr/>
          <p:nvPr/>
        </p:nvSpPr>
        <p:spPr>
          <a:xfrm>
            <a:off x="580787" y="5525929"/>
            <a:ext cx="373380" cy="373380"/>
          </a:xfrm>
          <a:prstGeom prst="roundRect">
            <a:avLst>
              <a:gd name="adj" fmla="val 1866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6508" y="5548908"/>
            <a:ext cx="26193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050" b="1" dirty="0"/>
          </a:p>
        </p:txBody>
      </p:sp>
      <p:sp>
        <p:nvSpPr>
          <p:cNvPr id="15" name="Text 12"/>
          <p:cNvSpPr/>
          <p:nvPr/>
        </p:nvSpPr>
        <p:spPr>
          <a:xfrm>
            <a:off x="1120021" y="5582960"/>
            <a:ext cx="3249573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Minimized Legal Document Errors</a:t>
            </a:r>
            <a:endParaRPr lang="en-US" sz="1700" b="1" dirty="0"/>
          </a:p>
        </p:txBody>
      </p:sp>
      <p:sp>
        <p:nvSpPr>
          <p:cNvPr id="16" name="Text 13"/>
          <p:cNvSpPr/>
          <p:nvPr/>
        </p:nvSpPr>
        <p:spPr>
          <a:xfrm>
            <a:off x="1120021" y="6294596"/>
            <a:ext cx="3249573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Enhances accuracy and compliance.</a:t>
            </a:r>
            <a:endParaRPr lang="en-US" sz="1300" b="1" dirty="0"/>
          </a:p>
        </p:txBody>
      </p:sp>
      <p:sp>
        <p:nvSpPr>
          <p:cNvPr id="17" name="Text 14"/>
          <p:cNvSpPr/>
          <p:nvPr/>
        </p:nvSpPr>
        <p:spPr>
          <a:xfrm>
            <a:off x="4782026" y="2450902"/>
            <a:ext cx="3493651" cy="436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b="1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Operational Impact</a:t>
            </a:r>
            <a:endParaRPr lang="en-US" sz="2750" b="1" dirty="0"/>
          </a:p>
        </p:txBody>
      </p:sp>
      <p:sp>
        <p:nvSpPr>
          <p:cNvPr id="18" name="Shape 15"/>
          <p:cNvSpPr/>
          <p:nvPr/>
        </p:nvSpPr>
        <p:spPr>
          <a:xfrm>
            <a:off x="4782026" y="3074194"/>
            <a:ext cx="373380" cy="373380"/>
          </a:xfrm>
          <a:prstGeom prst="roundRect">
            <a:avLst>
              <a:gd name="adj" fmla="val 1866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837748" y="3097173"/>
            <a:ext cx="26193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050" b="1" dirty="0"/>
          </a:p>
        </p:txBody>
      </p:sp>
      <p:sp>
        <p:nvSpPr>
          <p:cNvPr id="20" name="Text 17"/>
          <p:cNvSpPr/>
          <p:nvPr/>
        </p:nvSpPr>
        <p:spPr>
          <a:xfrm>
            <a:off x="5321260" y="3131225"/>
            <a:ext cx="288321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Decreased Staff Workload</a:t>
            </a:r>
            <a:endParaRPr lang="en-US" sz="1700" b="1" dirty="0"/>
          </a:p>
        </p:txBody>
      </p:sp>
      <p:sp>
        <p:nvSpPr>
          <p:cNvPr id="21" name="Text 18"/>
          <p:cNvSpPr/>
          <p:nvPr/>
        </p:nvSpPr>
        <p:spPr>
          <a:xfrm>
            <a:off x="5321260" y="3569970"/>
            <a:ext cx="3249573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Frees up staff for other critical tasks.</a:t>
            </a:r>
            <a:endParaRPr lang="en-US" sz="1300" b="1" dirty="0"/>
          </a:p>
        </p:txBody>
      </p:sp>
      <p:sp>
        <p:nvSpPr>
          <p:cNvPr id="22" name="Shape 19"/>
          <p:cNvSpPr/>
          <p:nvPr/>
        </p:nvSpPr>
        <p:spPr>
          <a:xfrm>
            <a:off x="4782026" y="4167307"/>
            <a:ext cx="373380" cy="373380"/>
          </a:xfrm>
          <a:prstGeom prst="roundRect">
            <a:avLst>
              <a:gd name="adj" fmla="val 1866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4837748" y="4190286"/>
            <a:ext cx="26193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050" b="1" dirty="0"/>
          </a:p>
        </p:txBody>
      </p:sp>
      <p:sp>
        <p:nvSpPr>
          <p:cNvPr id="24" name="Text 21"/>
          <p:cNvSpPr/>
          <p:nvPr/>
        </p:nvSpPr>
        <p:spPr>
          <a:xfrm>
            <a:off x="5321260" y="4224338"/>
            <a:ext cx="3249573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Higher Customer Satisfaction</a:t>
            </a:r>
            <a:endParaRPr lang="en-US" sz="1700" b="1" dirty="0"/>
          </a:p>
        </p:txBody>
      </p:sp>
      <p:sp>
        <p:nvSpPr>
          <p:cNvPr id="25" name="Text 22"/>
          <p:cNvSpPr/>
          <p:nvPr/>
        </p:nvSpPr>
        <p:spPr>
          <a:xfrm>
            <a:off x="5321260" y="4935974"/>
            <a:ext cx="3249573" cy="53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Delivers quick, accurate, and professional service.</a:t>
            </a:r>
            <a:endParaRPr lang="en-US" sz="1300" b="1" dirty="0"/>
          </a:p>
        </p:txBody>
      </p:sp>
      <p:sp>
        <p:nvSpPr>
          <p:cNvPr id="26" name="Shape 23"/>
          <p:cNvSpPr/>
          <p:nvPr/>
        </p:nvSpPr>
        <p:spPr>
          <a:xfrm>
            <a:off x="4782026" y="5798820"/>
            <a:ext cx="373380" cy="373380"/>
          </a:xfrm>
          <a:prstGeom prst="roundRect">
            <a:avLst>
              <a:gd name="adj" fmla="val 1866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4837748" y="5821799"/>
            <a:ext cx="26193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050" b="1" dirty="0"/>
          </a:p>
        </p:txBody>
      </p:sp>
      <p:sp>
        <p:nvSpPr>
          <p:cNvPr id="28" name="Text 25"/>
          <p:cNvSpPr/>
          <p:nvPr/>
        </p:nvSpPr>
        <p:spPr>
          <a:xfrm>
            <a:off x="5321260" y="5855851"/>
            <a:ext cx="3249573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Professional Document Output</a:t>
            </a:r>
            <a:endParaRPr lang="en-US" sz="1700" b="1" dirty="0"/>
          </a:p>
        </p:txBody>
      </p:sp>
      <p:sp>
        <p:nvSpPr>
          <p:cNvPr id="29" name="Text 26"/>
          <p:cNvSpPr/>
          <p:nvPr/>
        </p:nvSpPr>
        <p:spPr>
          <a:xfrm>
            <a:off x="5321260" y="6567488"/>
            <a:ext cx="3249573" cy="53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Consistent, high-quality final documents.</a:t>
            </a:r>
            <a:endParaRPr lang="en-US" sz="13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573</Words>
  <Application>Microsoft Office PowerPoint</Application>
  <PresentationFormat>Custom</PresentationFormat>
  <Paragraphs>125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Times New Roman</vt:lpstr>
      <vt:lpstr>Sora Light</vt:lpstr>
      <vt:lpstr>Alexandria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lastModifiedBy>nvpriya47@gmail.com</cp:lastModifiedBy>
  <cp:revision>2</cp:revision>
  <dcterms:created xsi:type="dcterms:W3CDTF">2026-01-08T04:23:51Z</dcterms:created>
  <dcterms:modified xsi:type="dcterms:W3CDTF">2026-01-08T07:51:27Z</dcterms:modified>
</cp:coreProperties>
</file>